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2" name="Shape 2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647700" y="4749800"/>
            <a:ext cx="11709421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4" name="droppedImage.png" descr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4315" y="5016500"/>
            <a:ext cx="4716885" cy="173990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itle Text"/>
          <p:cNvSpPr txBox="1"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sz="half" idx="1"/>
          </p:nvPr>
        </p:nvSpPr>
        <p:spPr>
          <a:xfrm>
            <a:off x="571500" y="5016500"/>
            <a:ext cx="118618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</a:lvl1pPr>
            <a:lvl2pPr marL="0" indent="0">
              <a:spcBef>
                <a:spcPts val="0"/>
              </a:spcBef>
              <a:buSzTx/>
              <a:buNone/>
            </a:lvl2pPr>
            <a:lvl3pPr marL="0" indent="0">
              <a:spcBef>
                <a:spcPts val="0"/>
              </a:spcBef>
              <a:buSzTx/>
              <a:buNone/>
            </a:lvl3pPr>
            <a:lvl4pPr marL="0" indent="0">
              <a:spcBef>
                <a:spcPts val="0"/>
              </a:spcBef>
              <a:buSzTx/>
              <a:buNone/>
            </a:lvl4pPr>
            <a:lvl5pPr marL="0" indent="0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2268200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Line"/>
          <p:cNvSpPr/>
          <p:nvPr/>
        </p:nvSpPr>
        <p:spPr>
          <a:xfrm>
            <a:off x="647700" y="4749800"/>
            <a:ext cx="4882122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7" name="Image"/>
          <p:cNvSpPr/>
          <p:nvPr>
            <p:ph type="pic" idx="13"/>
          </p:nvPr>
        </p:nvSpPr>
        <p:spPr>
          <a:xfrm>
            <a:off x="6481167" y="-146050"/>
            <a:ext cx="6654801" cy="990421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571500" y="1320800"/>
            <a:ext cx="50800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571500" y="5016500"/>
            <a:ext cx="5080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747474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>
                <a:solidFill>
                  <a:srgbClr val="747474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>
                <a:solidFill>
                  <a:srgbClr val="747474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>
                <a:solidFill>
                  <a:srgbClr val="747474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xfrm>
            <a:off x="508000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Line"/>
          <p:cNvSpPr/>
          <p:nvPr/>
        </p:nvSpPr>
        <p:spPr>
          <a:xfrm>
            <a:off x="647700" y="1968500"/>
            <a:ext cx="4876867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8" name="Image"/>
          <p:cNvSpPr/>
          <p:nvPr>
            <p:ph type="pic" idx="13"/>
          </p:nvPr>
        </p:nvSpPr>
        <p:spPr>
          <a:xfrm>
            <a:off x="6481167" y="-146050"/>
            <a:ext cx="6654801" cy="990421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09" name="Title Text"/>
          <p:cNvSpPr txBox="1"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0" name="Body Level One…"/>
          <p:cNvSpPr txBox="1"/>
          <p:nvPr>
            <p:ph type="body" sz="half" idx="1"/>
          </p:nvPr>
        </p:nvSpPr>
        <p:spPr>
          <a:xfrm>
            <a:off x="571500" y="2324100"/>
            <a:ext cx="5080000" cy="65659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  <a:defRPr>
                <a:solidFill>
                  <a:srgbClr val="747474"/>
                </a:solidFill>
              </a:defRPr>
            </a:lvl1pPr>
            <a:lvl2pPr>
              <a:spcBef>
                <a:spcPts val="4800"/>
              </a:spcBef>
              <a:defRPr>
                <a:solidFill>
                  <a:srgbClr val="747474"/>
                </a:solidFill>
              </a:defRPr>
            </a:lvl2pPr>
            <a:lvl3pPr>
              <a:spcBef>
                <a:spcPts val="4800"/>
              </a:spcBef>
              <a:defRPr>
                <a:solidFill>
                  <a:srgbClr val="747474"/>
                </a:solidFill>
              </a:defRPr>
            </a:lvl3pPr>
            <a:lvl4pPr>
              <a:spcBef>
                <a:spcPts val="4800"/>
              </a:spcBef>
              <a:defRPr>
                <a:solidFill>
                  <a:srgbClr val="747474"/>
                </a:solidFill>
              </a:defRPr>
            </a:lvl4pPr>
            <a:lvl5pPr>
              <a:spcBef>
                <a:spcPts val="4800"/>
              </a:spcBef>
              <a:defRPr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510743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2 Up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Line"/>
          <p:cNvSpPr/>
          <p:nvPr/>
        </p:nvSpPr>
        <p:spPr>
          <a:xfrm flipH="1">
            <a:off x="6502399" y="1803400"/>
            <a:ext cx="1" cy="4318000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9" name="Image"/>
          <p:cNvSpPr/>
          <p:nvPr>
            <p:ph type="pic" sz="half" idx="13"/>
          </p:nvPr>
        </p:nvSpPr>
        <p:spPr>
          <a:xfrm>
            <a:off x="6040708" y="1640743"/>
            <a:ext cx="6965737" cy="46519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0" name="Image"/>
          <p:cNvSpPr/>
          <p:nvPr>
            <p:ph type="pic" sz="half" idx="14"/>
          </p:nvPr>
        </p:nvSpPr>
        <p:spPr>
          <a:xfrm>
            <a:off x="330200" y="1701800"/>
            <a:ext cx="6960197" cy="4648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2 Up Portrait &amp;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 flipH="1">
            <a:off x="4432299" y="1778000"/>
            <a:ext cx="1" cy="5054600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Image"/>
          <p:cNvSpPr/>
          <p:nvPr>
            <p:ph type="pic" sz="half" idx="13"/>
          </p:nvPr>
        </p:nvSpPr>
        <p:spPr>
          <a:xfrm>
            <a:off x="-414201" y="1647535"/>
            <a:ext cx="7354056" cy="536364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1" name="Image"/>
          <p:cNvSpPr/>
          <p:nvPr>
            <p:ph type="pic" idx="14"/>
          </p:nvPr>
        </p:nvSpPr>
        <p:spPr>
          <a:xfrm>
            <a:off x="3792931" y="1077019"/>
            <a:ext cx="9012626" cy="601886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2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2 Up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Line"/>
          <p:cNvSpPr/>
          <p:nvPr/>
        </p:nvSpPr>
        <p:spPr>
          <a:xfrm flipH="1">
            <a:off x="6489699" y="508000"/>
            <a:ext cx="1" cy="8013731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1" name="Image"/>
          <p:cNvSpPr/>
          <p:nvPr>
            <p:ph type="pic" idx="13"/>
          </p:nvPr>
        </p:nvSpPr>
        <p:spPr>
          <a:xfrm>
            <a:off x="-800100" y="509193"/>
            <a:ext cx="11039774" cy="8051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2" name="Image"/>
          <p:cNvSpPr/>
          <p:nvPr>
            <p:ph type="pic" idx="14"/>
          </p:nvPr>
        </p:nvSpPr>
        <p:spPr>
          <a:xfrm>
            <a:off x="6615466" y="-234950"/>
            <a:ext cx="5998935" cy="89281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3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Line"/>
          <p:cNvSpPr/>
          <p:nvPr/>
        </p:nvSpPr>
        <p:spPr>
          <a:xfrm flipH="1">
            <a:off x="4444998" y="1777968"/>
            <a:ext cx="1" cy="5067381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2" name="Line"/>
          <p:cNvSpPr/>
          <p:nvPr/>
        </p:nvSpPr>
        <p:spPr>
          <a:xfrm flipH="1">
            <a:off x="8547098" y="1777968"/>
            <a:ext cx="1" cy="5067381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3" name="Image"/>
          <p:cNvSpPr/>
          <p:nvPr>
            <p:ph type="pic" sz="half" idx="13"/>
          </p:nvPr>
        </p:nvSpPr>
        <p:spPr>
          <a:xfrm>
            <a:off x="-3403600" y="1612900"/>
            <a:ext cx="8082196" cy="53975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4" name="Image"/>
          <p:cNvSpPr/>
          <p:nvPr>
            <p:ph type="pic" idx="14"/>
          </p:nvPr>
        </p:nvSpPr>
        <p:spPr>
          <a:xfrm>
            <a:off x="7009166" y="-1035050"/>
            <a:ext cx="5998935" cy="89281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5" name="Image"/>
          <p:cNvSpPr/>
          <p:nvPr>
            <p:ph type="pic" sz="half" idx="15"/>
          </p:nvPr>
        </p:nvSpPr>
        <p:spPr>
          <a:xfrm>
            <a:off x="3201348" y="1263662"/>
            <a:ext cx="7806387" cy="569354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6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mage"/>
          <p:cNvSpPr/>
          <p:nvPr>
            <p:ph type="pic" idx="13"/>
          </p:nvPr>
        </p:nvSpPr>
        <p:spPr>
          <a:xfrm>
            <a:off x="241300" y="305993"/>
            <a:ext cx="12522200" cy="9133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5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Line"/>
          <p:cNvSpPr/>
          <p:nvPr/>
        </p:nvSpPr>
        <p:spPr>
          <a:xfrm flipH="1">
            <a:off x="6489698" y="520668"/>
            <a:ext cx="1" cy="7962963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4" name="Line"/>
          <p:cNvSpPr/>
          <p:nvPr/>
        </p:nvSpPr>
        <p:spPr>
          <a:xfrm>
            <a:off x="6489696" y="4476750"/>
            <a:ext cx="5994408" cy="127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5" name="Image"/>
          <p:cNvSpPr/>
          <p:nvPr>
            <p:ph type="pic" idx="13"/>
          </p:nvPr>
        </p:nvSpPr>
        <p:spPr>
          <a:xfrm>
            <a:off x="506766" y="-234950"/>
            <a:ext cx="5998935" cy="89281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6" name="Image"/>
          <p:cNvSpPr/>
          <p:nvPr>
            <p:ph type="pic" sz="quarter" idx="14"/>
          </p:nvPr>
        </p:nvSpPr>
        <p:spPr>
          <a:xfrm>
            <a:off x="6634195" y="431800"/>
            <a:ext cx="5918201" cy="395232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7" name="Image"/>
          <p:cNvSpPr/>
          <p:nvPr>
            <p:ph type="pic" sz="half" idx="15"/>
          </p:nvPr>
        </p:nvSpPr>
        <p:spPr>
          <a:xfrm>
            <a:off x="5917141" y="4016137"/>
            <a:ext cx="6693960" cy="44704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8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Line"/>
          <p:cNvSpPr/>
          <p:nvPr/>
        </p:nvSpPr>
        <p:spPr>
          <a:xfrm flipH="1">
            <a:off x="9067798" y="520668"/>
            <a:ext cx="1" cy="7962963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7" name="Line"/>
          <p:cNvSpPr/>
          <p:nvPr/>
        </p:nvSpPr>
        <p:spPr>
          <a:xfrm>
            <a:off x="9067796" y="3092450"/>
            <a:ext cx="3429023" cy="127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8" name="Line"/>
          <p:cNvSpPr/>
          <p:nvPr/>
        </p:nvSpPr>
        <p:spPr>
          <a:xfrm>
            <a:off x="9067796" y="5873750"/>
            <a:ext cx="3429023" cy="127"/>
          </a:xfrm>
          <a:prstGeom prst="line">
            <a:avLst/>
          </a:prstGeom>
          <a:ln w="12700">
            <a:solidFill>
              <a:srgbClr val="ABABAB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9" name="Image"/>
          <p:cNvSpPr/>
          <p:nvPr>
            <p:ph type="pic" idx="13"/>
          </p:nvPr>
        </p:nvSpPr>
        <p:spPr>
          <a:xfrm>
            <a:off x="-800100" y="509193"/>
            <a:ext cx="11039774" cy="8051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0" name="Image"/>
          <p:cNvSpPr/>
          <p:nvPr>
            <p:ph type="pic" sz="quarter" idx="14"/>
          </p:nvPr>
        </p:nvSpPr>
        <p:spPr>
          <a:xfrm>
            <a:off x="8837910" y="3187700"/>
            <a:ext cx="3803386" cy="2540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1" name="Image"/>
          <p:cNvSpPr/>
          <p:nvPr>
            <p:ph type="pic" sz="quarter" idx="15"/>
          </p:nvPr>
        </p:nvSpPr>
        <p:spPr>
          <a:xfrm>
            <a:off x="8877302" y="5993009"/>
            <a:ext cx="3733800" cy="249352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2" name="Image"/>
          <p:cNvSpPr/>
          <p:nvPr>
            <p:ph type="pic" sz="quarter" idx="16"/>
          </p:nvPr>
        </p:nvSpPr>
        <p:spPr>
          <a:xfrm>
            <a:off x="9207500" y="-107950"/>
            <a:ext cx="3365500" cy="500881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3" name="Body Level One…"/>
          <p:cNvSpPr txBox="1"/>
          <p:nvPr>
            <p:ph type="body" sz="quarter" idx="1"/>
          </p:nvPr>
        </p:nvSpPr>
        <p:spPr>
          <a:xfrm>
            <a:off x="431800" y="8813800"/>
            <a:ext cx="8255000" cy="812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2000">
                <a:solidFill>
                  <a:srgbClr val="86868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ine"/>
          <p:cNvSpPr/>
          <p:nvPr/>
        </p:nvSpPr>
        <p:spPr>
          <a:xfrm>
            <a:off x="647700" y="1968500"/>
            <a:ext cx="11709400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3" name="Body Level One…"/>
          <p:cNvSpPr txBox="1"/>
          <p:nvPr>
            <p:ph type="body" sz="half" idx="1"/>
          </p:nvPr>
        </p:nvSpPr>
        <p:spPr>
          <a:xfrm>
            <a:off x="571500" y="2324100"/>
            <a:ext cx="5080000" cy="65659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  <a:defRPr>
                <a:solidFill>
                  <a:srgbClr val="747474"/>
                </a:solidFill>
              </a:defRPr>
            </a:lvl1pPr>
            <a:lvl2pPr>
              <a:spcBef>
                <a:spcPts val="4800"/>
              </a:spcBef>
              <a:defRPr>
                <a:solidFill>
                  <a:srgbClr val="747474"/>
                </a:solidFill>
              </a:defRPr>
            </a:lvl2pPr>
            <a:lvl3pPr>
              <a:spcBef>
                <a:spcPts val="4800"/>
              </a:spcBef>
              <a:defRPr>
                <a:solidFill>
                  <a:srgbClr val="747474"/>
                </a:solidFill>
              </a:defRPr>
            </a:lvl3pPr>
            <a:lvl4pPr>
              <a:spcBef>
                <a:spcPts val="4800"/>
              </a:spcBef>
              <a:defRPr>
                <a:solidFill>
                  <a:srgbClr val="747474"/>
                </a:solidFill>
              </a:defRPr>
            </a:lvl4pPr>
            <a:lvl5pPr>
              <a:spcBef>
                <a:spcPts val="4800"/>
              </a:spcBef>
              <a:defRPr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Line"/>
          <p:cNvSpPr/>
          <p:nvPr/>
        </p:nvSpPr>
        <p:spPr>
          <a:xfrm>
            <a:off x="647700" y="1968500"/>
            <a:ext cx="11709400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3" name="Body Level One…"/>
          <p:cNvSpPr txBox="1"/>
          <p:nvPr>
            <p:ph type="body" sz="half" idx="1"/>
          </p:nvPr>
        </p:nvSpPr>
        <p:spPr>
          <a:xfrm>
            <a:off x="8369300" y="2324100"/>
            <a:ext cx="4064000" cy="6565900"/>
          </a:xfrm>
          <a:prstGeom prst="rect">
            <a:avLst/>
          </a:prstGeom>
        </p:spPr>
        <p:txBody>
          <a:bodyPr/>
          <a:lstStyle>
            <a:lvl1pPr>
              <a:spcBef>
                <a:spcPts val="4800"/>
              </a:spcBef>
              <a:defRPr>
                <a:solidFill>
                  <a:srgbClr val="747474"/>
                </a:solidFill>
              </a:defRPr>
            </a:lvl1pPr>
            <a:lvl2pPr>
              <a:spcBef>
                <a:spcPts val="4800"/>
              </a:spcBef>
              <a:defRPr>
                <a:solidFill>
                  <a:srgbClr val="747474"/>
                </a:solidFill>
              </a:defRPr>
            </a:lvl2pPr>
            <a:lvl3pPr>
              <a:spcBef>
                <a:spcPts val="4800"/>
              </a:spcBef>
              <a:defRPr>
                <a:solidFill>
                  <a:srgbClr val="747474"/>
                </a:solidFill>
              </a:defRPr>
            </a:lvl3pPr>
            <a:lvl4pPr>
              <a:spcBef>
                <a:spcPts val="4800"/>
              </a:spcBef>
              <a:defRPr>
                <a:solidFill>
                  <a:srgbClr val="747474"/>
                </a:solidFill>
              </a:defRPr>
            </a:lvl4pPr>
            <a:lvl5pPr>
              <a:spcBef>
                <a:spcPts val="4800"/>
              </a:spcBef>
              <a:defRPr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Line"/>
          <p:cNvSpPr/>
          <p:nvPr/>
        </p:nvSpPr>
        <p:spPr>
          <a:xfrm>
            <a:off x="647700" y="4749800"/>
            <a:ext cx="11709421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2" name="Title Text"/>
          <p:cNvSpPr txBox="1"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3" name="Body Level One…"/>
          <p:cNvSpPr txBox="1"/>
          <p:nvPr>
            <p:ph type="body" sz="half" idx="1"/>
          </p:nvPr>
        </p:nvSpPr>
        <p:spPr>
          <a:xfrm>
            <a:off x="571500" y="5016500"/>
            <a:ext cx="118618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</a:lvl1pPr>
            <a:lvl2pPr marL="0" indent="0">
              <a:spcBef>
                <a:spcPts val="0"/>
              </a:spcBef>
              <a:buSzTx/>
              <a:buNone/>
            </a:lvl2pPr>
            <a:lvl3pPr marL="0" indent="0">
              <a:spcBef>
                <a:spcPts val="0"/>
              </a:spcBef>
              <a:buSzTx/>
              <a:buNone/>
            </a:lvl3pPr>
            <a:lvl4pPr marL="0" indent="0">
              <a:spcBef>
                <a:spcPts val="0"/>
              </a:spcBef>
              <a:buSzTx/>
              <a:buNone/>
            </a:lvl4pPr>
            <a:lvl5pPr marL="0" indent="0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6744" y="5016500"/>
            <a:ext cx="6868247" cy="2074211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Slide Number"/>
          <p:cNvSpPr txBox="1"/>
          <p:nvPr>
            <p:ph type="sldNum" sz="quarter" idx="2"/>
          </p:nvPr>
        </p:nvSpPr>
        <p:spPr>
          <a:xfrm>
            <a:off x="12268200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Line"/>
          <p:cNvSpPr/>
          <p:nvPr/>
        </p:nvSpPr>
        <p:spPr>
          <a:xfrm>
            <a:off x="647700" y="1968500"/>
            <a:ext cx="11709400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42" name="droppedImage.jpg" descr="dropped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74100" y="418012"/>
            <a:ext cx="3678836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59309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ster #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59309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droppedImage.png" descr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98100" y="912079"/>
            <a:ext cx="2209800" cy="815121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Body Level One…"/>
          <p:cNvSpPr txBox="1"/>
          <p:nvPr>
            <p:ph type="body" idx="1"/>
          </p:nvPr>
        </p:nvSpPr>
        <p:spPr>
          <a:xfrm>
            <a:off x="571500" y="863600"/>
            <a:ext cx="11861800" cy="8026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96955" y="901831"/>
            <a:ext cx="2354952" cy="711197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Line"/>
          <p:cNvSpPr/>
          <p:nvPr/>
        </p:nvSpPr>
        <p:spPr>
          <a:xfrm>
            <a:off x="647700" y="1968500"/>
            <a:ext cx="11709400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/>
          <p:nvPr>
            <p:ph type="title"/>
          </p:nvPr>
        </p:nvSpPr>
        <p:spPr>
          <a:xfrm>
            <a:off x="571500" y="3708400"/>
            <a:ext cx="11861800" cy="2336800"/>
          </a:xfrm>
          <a:prstGeom prst="rect">
            <a:avLst/>
          </a:prstGeom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12268200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Line"/>
          <p:cNvSpPr/>
          <p:nvPr/>
        </p:nvSpPr>
        <p:spPr>
          <a:xfrm>
            <a:off x="7543800" y="7975599"/>
            <a:ext cx="1" cy="14225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6" name="Image"/>
          <p:cNvSpPr/>
          <p:nvPr>
            <p:ph type="pic" idx="13"/>
          </p:nvPr>
        </p:nvSpPr>
        <p:spPr>
          <a:xfrm>
            <a:off x="-101600" y="0"/>
            <a:ext cx="13106400" cy="875279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A9A9A9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>
                <a:solidFill>
                  <a:srgbClr val="A9A9A9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>
                <a:solidFill>
                  <a:srgbClr val="A9A9A9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>
                <a:solidFill>
                  <a:srgbClr val="A9A9A9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>
                <a:solidFill>
                  <a:srgbClr val="A9A9A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647700" y="1968500"/>
            <a:ext cx="11709400" cy="12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571500" y="2324100"/>
            <a:ext cx="11861800" cy="656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96955" y="901831"/>
            <a:ext cx="2354952" cy="71119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9pPr>
    </p:titleStyle>
    <p:bodyStyle>
      <a:lvl1pPr marL="2667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1pPr>
      <a:lvl2pPr marL="7112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2pPr>
      <a:lvl3pPr marL="11557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3pPr>
      <a:lvl4pPr marL="16002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4pPr>
      <a:lvl5pPr marL="20447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5pPr>
      <a:lvl6pPr marL="24892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6pPr>
      <a:lvl7pPr marL="29337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7pPr>
      <a:lvl8pPr marL="33782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8pPr>
      <a:lvl9pPr marL="3822700" marR="0" indent="-2667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600" u="none">
          <a:solidFill>
            <a:srgbClr val="444444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il01.heig-vd.ch:25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tools.ietf.org/html/rfc5321" TargetMode="Externa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tools.ietf.org/html/rfc5321" TargetMode="External"/><Relationship Id="rId3" Type="http://schemas.openxmlformats.org/officeDocument/2006/relationships/image" Target="../media/image1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iltrap.io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Introduction to SMTP RES, Lectur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6400"/>
            </a:pPr>
            <a:r>
              <a:t>Introduction to SMTP</a:t>
            </a:r>
          </a:p>
          <a:p>
            <a:pPr>
              <a:defRPr sz="3000"/>
            </a:pPr>
            <a:r>
              <a:t>RES, Lecture 3</a:t>
            </a:r>
          </a:p>
        </p:txBody>
      </p:sp>
      <p:sp>
        <p:nvSpPr>
          <p:cNvPr id="255" name="Olivier Liechti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Olivier Liechti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941" y="811335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Bob uses his professional e-mail address. His company runs a MS Exchange Server.…"/>
          <p:cNvSpPr txBox="1"/>
          <p:nvPr/>
        </p:nvSpPr>
        <p:spPr>
          <a:xfrm>
            <a:off x="3277100" y="3123142"/>
            <a:ext cx="5998520" cy="4394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/>
            </a:pPr>
            <a:r>
              <a:t>Bob uses his professional e-mail address. His company runs a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MS Exchange Server</a:t>
            </a:r>
            <a:r>
              <a:t>.</a:t>
            </a:r>
          </a:p>
          <a:p>
            <a:pPr>
              <a:defRPr sz="3500"/>
            </a:pPr>
          </a:p>
          <a:p>
            <a:pPr>
              <a:defRPr sz="3500"/>
            </a:pPr>
            <a:r>
              <a:t>Alice uses her private address. She has an account (and a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mailbox</a:t>
            </a:r>
            <a:r>
              <a:t>) on 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Google gmail</a:t>
            </a:r>
            <a:r>
              <a:t> infrastructure.</a:t>
            </a:r>
          </a:p>
        </p:txBody>
      </p:sp>
      <p:pic>
        <p:nvPicPr>
          <p:cNvPr id="28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6622" y="2846903"/>
            <a:ext cx="1669573" cy="1669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95493" y="811335"/>
            <a:ext cx="1809367" cy="1809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66526" y="2798210"/>
            <a:ext cx="1788163" cy="17881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99110" y="7079170"/>
            <a:ext cx="1904597" cy="1809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45001" y="7958027"/>
            <a:ext cx="2431211" cy="1075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704672" y="6659124"/>
            <a:ext cx="1311868" cy="1311868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Line"/>
          <p:cNvSpPr/>
          <p:nvPr/>
        </p:nvSpPr>
        <p:spPr>
          <a:xfrm flipH="1">
            <a:off x="2086648" y="4753095"/>
            <a:ext cx="1" cy="20894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290" name="Line"/>
          <p:cNvSpPr/>
          <p:nvPr/>
        </p:nvSpPr>
        <p:spPr>
          <a:xfrm flipV="1">
            <a:off x="10360607" y="4763882"/>
            <a:ext cx="1" cy="20894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291" name="Line"/>
          <p:cNvSpPr/>
          <p:nvPr/>
        </p:nvSpPr>
        <p:spPr>
          <a:xfrm>
            <a:off x="3758174" y="8614363"/>
            <a:ext cx="4850321" cy="1"/>
          </a:xfrm>
          <a:prstGeom prst="line">
            <a:avLst/>
          </a:prstGeom>
          <a:ln w="25400" cap="rnd">
            <a:solidFill>
              <a:srgbClr val="000000"/>
            </a:solidFill>
            <a:custDash>
              <a:ds d="100000" sp="200000"/>
            </a:custDash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226" y="811335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Bob writes a message to “alice.res@gmail.com”. He pushes on the “Send” button."/>
          <p:cNvSpPr txBox="1"/>
          <p:nvPr/>
        </p:nvSpPr>
        <p:spPr>
          <a:xfrm>
            <a:off x="7622955" y="1799643"/>
            <a:ext cx="4830824" cy="135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Bob writes a message to “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alice.res@gmail.com</a:t>
            </a:r>
            <a:r>
              <a:t>”. He pushes on the “Send” button.</a:t>
            </a:r>
          </a:p>
        </p:txBody>
      </p:sp>
      <p:pic>
        <p:nvPicPr>
          <p:cNvPr id="29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7907" y="2846903"/>
            <a:ext cx="1669573" cy="1669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75540" y="2777007"/>
            <a:ext cx="1904596" cy="1809366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Line"/>
          <p:cNvSpPr/>
          <p:nvPr/>
        </p:nvSpPr>
        <p:spPr>
          <a:xfrm flipV="1">
            <a:off x="1820909" y="4772862"/>
            <a:ext cx="1" cy="481407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298" name="Line"/>
          <p:cNvSpPr/>
          <p:nvPr/>
        </p:nvSpPr>
        <p:spPr>
          <a:xfrm flipV="1">
            <a:off x="4087897" y="6483350"/>
            <a:ext cx="1" cy="30461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299" name="Line"/>
          <p:cNvSpPr/>
          <p:nvPr/>
        </p:nvSpPr>
        <p:spPr>
          <a:xfrm flipV="1">
            <a:off x="5883092" y="6483349"/>
            <a:ext cx="1" cy="304615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00" name="Mail Submission Agent (MSA)…"/>
          <p:cNvSpPr txBox="1"/>
          <p:nvPr/>
        </p:nvSpPr>
        <p:spPr>
          <a:xfrm>
            <a:off x="3135599" y="5016297"/>
            <a:ext cx="1904597" cy="1034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000"/>
            </a:pPr>
            <a:r>
              <a:t>Mail Submission Agent (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MSA</a:t>
            </a:r>
            <a:r>
              <a:t>)</a:t>
            </a:r>
          </a:p>
          <a:p>
            <a:pPr>
              <a:defRPr b="1" sz="2000">
                <a:latin typeface="+mn-lt"/>
                <a:ea typeface="+mn-ea"/>
                <a:cs typeface="+mn-cs"/>
                <a:sym typeface="Helvetica Neue"/>
              </a:defRPr>
            </a:pPr>
            <a:r>
              <a:t>TCP/587</a:t>
            </a:r>
          </a:p>
        </p:txBody>
      </p:sp>
      <p:sp>
        <p:nvSpPr>
          <p:cNvPr id="301" name="Mail Transfer Agent (MTA)"/>
          <p:cNvSpPr txBox="1"/>
          <p:nvPr/>
        </p:nvSpPr>
        <p:spPr>
          <a:xfrm>
            <a:off x="4846107" y="5181397"/>
            <a:ext cx="2073970" cy="703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Mail Transfer Agent (MTA)</a:t>
            </a:r>
          </a:p>
        </p:txBody>
      </p:sp>
      <p:sp>
        <p:nvSpPr>
          <p:cNvPr id="302" name="The Exchange Server is made of 2 logical components: the MSA and the MTA."/>
          <p:cNvSpPr txBox="1"/>
          <p:nvPr/>
        </p:nvSpPr>
        <p:spPr>
          <a:xfrm>
            <a:off x="7622955" y="3549434"/>
            <a:ext cx="4830824" cy="1351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The Exchange Server is made of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2 logical components: </a:t>
            </a:r>
            <a:r>
              <a:t>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MSA</a:t>
            </a:r>
            <a:r>
              <a:t> and 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MTA</a:t>
            </a:r>
            <a:r>
              <a:t>.</a:t>
            </a:r>
          </a:p>
        </p:txBody>
      </p:sp>
      <p:sp>
        <p:nvSpPr>
          <p:cNvPr id="303" name="Line"/>
          <p:cNvSpPr/>
          <p:nvPr/>
        </p:nvSpPr>
        <p:spPr>
          <a:xfrm>
            <a:off x="1851712" y="6556465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04" name="EHLO"/>
          <p:cNvSpPr txBox="1"/>
          <p:nvPr/>
        </p:nvSpPr>
        <p:spPr>
          <a:xfrm>
            <a:off x="1985486" y="6427753"/>
            <a:ext cx="589113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EHLO</a:t>
            </a:r>
          </a:p>
        </p:txBody>
      </p:sp>
      <p:sp>
        <p:nvSpPr>
          <p:cNvPr id="305" name="Line"/>
          <p:cNvSpPr/>
          <p:nvPr/>
        </p:nvSpPr>
        <p:spPr>
          <a:xfrm>
            <a:off x="1851712" y="7344924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06" name="MAIL FROM"/>
          <p:cNvSpPr txBox="1"/>
          <p:nvPr/>
        </p:nvSpPr>
        <p:spPr>
          <a:xfrm>
            <a:off x="1959663" y="7191885"/>
            <a:ext cx="1182626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MAIL FROM</a:t>
            </a:r>
          </a:p>
        </p:txBody>
      </p:sp>
      <p:sp>
        <p:nvSpPr>
          <p:cNvPr id="307" name="Line"/>
          <p:cNvSpPr/>
          <p:nvPr/>
        </p:nvSpPr>
        <p:spPr>
          <a:xfrm>
            <a:off x="1851712" y="8110023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08" name="RCPT TO"/>
          <p:cNvSpPr txBox="1"/>
          <p:nvPr/>
        </p:nvSpPr>
        <p:spPr>
          <a:xfrm>
            <a:off x="2078366" y="7956016"/>
            <a:ext cx="945220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RCPT TO</a:t>
            </a:r>
          </a:p>
        </p:txBody>
      </p:sp>
      <p:sp>
        <p:nvSpPr>
          <p:cNvPr id="309" name="Line"/>
          <p:cNvSpPr/>
          <p:nvPr/>
        </p:nvSpPr>
        <p:spPr>
          <a:xfrm>
            <a:off x="1851712" y="8812889"/>
            <a:ext cx="2236854" cy="236904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0" name="DATA"/>
          <p:cNvSpPr txBox="1"/>
          <p:nvPr/>
        </p:nvSpPr>
        <p:spPr>
          <a:xfrm>
            <a:off x="1985486" y="8720148"/>
            <a:ext cx="589113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311" name="Line"/>
          <p:cNvSpPr/>
          <p:nvPr/>
        </p:nvSpPr>
        <p:spPr>
          <a:xfrm flipH="1">
            <a:off x="1851712" y="6897958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2" name="Line"/>
          <p:cNvSpPr/>
          <p:nvPr/>
        </p:nvSpPr>
        <p:spPr>
          <a:xfrm flipH="1">
            <a:off x="1851712" y="7691833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3" name="Line"/>
          <p:cNvSpPr/>
          <p:nvPr/>
        </p:nvSpPr>
        <p:spPr>
          <a:xfrm flipH="1">
            <a:off x="1851712" y="8485596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4" name="Line"/>
          <p:cNvSpPr/>
          <p:nvPr/>
        </p:nvSpPr>
        <p:spPr>
          <a:xfrm flipH="1">
            <a:off x="1851712" y="9187212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5" name="Line"/>
          <p:cNvSpPr/>
          <p:nvPr/>
        </p:nvSpPr>
        <p:spPr>
          <a:xfrm>
            <a:off x="4084603" y="9269936"/>
            <a:ext cx="177715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6" name="Line"/>
          <p:cNvSpPr/>
          <p:nvPr/>
        </p:nvSpPr>
        <p:spPr>
          <a:xfrm flipH="1">
            <a:off x="4109233" y="9400419"/>
            <a:ext cx="1744739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17" name="Bob’s MUA asks Bob’s MSA to deliver the mail. It uses the SMTP protocol for that purpose and (should) use TCP port 587."/>
          <p:cNvSpPr txBox="1"/>
          <p:nvPr/>
        </p:nvSpPr>
        <p:spPr>
          <a:xfrm>
            <a:off x="7678955" y="5301281"/>
            <a:ext cx="4830823" cy="2188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Bob’s MUA asks Bob’s MSA to deliver the mail. It uses 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SMTP</a:t>
            </a:r>
            <a:r>
              <a:t> protocol for that purpose and (should) use TCP port 587. </a:t>
            </a:r>
          </a:p>
        </p:txBody>
      </p:sp>
      <p:sp>
        <p:nvSpPr>
          <p:cNvPr id="318" name="After enforcing usage policies, the MSA delegates the work to the MTA. We don’t know how."/>
          <p:cNvSpPr txBox="1"/>
          <p:nvPr/>
        </p:nvSpPr>
        <p:spPr>
          <a:xfrm>
            <a:off x="7678955" y="7810433"/>
            <a:ext cx="4830823" cy="1350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After enforcing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usage policies</a:t>
            </a:r>
            <a:r>
              <a:t>, the MSA delegates the work to the MTA. We don’t know how.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Bob’s MTA initially does not know where to forward the mail..."/>
          <p:cNvSpPr txBox="1"/>
          <p:nvPr/>
        </p:nvSpPr>
        <p:spPr>
          <a:xfrm>
            <a:off x="7622955" y="2332587"/>
            <a:ext cx="4830824" cy="1348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Bob’s MTA initially does not know where to forward the mail...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8611" y="67674"/>
            <a:ext cx="1904596" cy="1809366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Line"/>
          <p:cNvSpPr/>
          <p:nvPr/>
        </p:nvSpPr>
        <p:spPr>
          <a:xfrm flipV="1">
            <a:off x="1820908" y="2598945"/>
            <a:ext cx="1" cy="698798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23" name="Line"/>
          <p:cNvSpPr/>
          <p:nvPr/>
        </p:nvSpPr>
        <p:spPr>
          <a:xfrm flipV="1">
            <a:off x="4087897" y="2700074"/>
            <a:ext cx="1" cy="698798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24" name="Line"/>
          <p:cNvSpPr/>
          <p:nvPr/>
        </p:nvSpPr>
        <p:spPr>
          <a:xfrm flipV="1">
            <a:off x="5883092" y="2656376"/>
            <a:ext cx="1" cy="68731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25" name="Mail Transfer Agent (MTA)…"/>
          <p:cNvSpPr txBox="1"/>
          <p:nvPr/>
        </p:nvSpPr>
        <p:spPr>
          <a:xfrm>
            <a:off x="3050912" y="1768034"/>
            <a:ext cx="2073970" cy="1021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000"/>
            </a:pPr>
            <a:r>
              <a:t>Mail Transfer Agent (MTA)</a:t>
            </a:r>
          </a:p>
          <a:p>
            <a:pPr>
              <a:defRPr b="1" sz="2000">
                <a:latin typeface="+mn-lt"/>
                <a:ea typeface="+mn-ea"/>
                <a:cs typeface="+mn-cs"/>
                <a:sym typeface="Helvetica Neue"/>
              </a:defRPr>
            </a:pPr>
            <a:r>
              <a:t>TCP/25</a:t>
            </a:r>
          </a:p>
        </p:txBody>
      </p:sp>
      <p:sp>
        <p:nvSpPr>
          <p:cNvPr id="326" name="It issues a DNS query to get a list of MX records for Alice’s domain (gmail.com)."/>
          <p:cNvSpPr txBox="1"/>
          <p:nvPr/>
        </p:nvSpPr>
        <p:spPr>
          <a:xfrm>
            <a:off x="7622955" y="3918181"/>
            <a:ext cx="4830824" cy="1351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It issues a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DNS</a:t>
            </a:r>
            <a:r>
              <a:t> query to get a list of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MX records</a:t>
            </a:r>
            <a:r>
              <a:t> for Alice’s domain (gmail.com).</a:t>
            </a:r>
          </a:p>
        </p:txBody>
      </p:sp>
      <p:sp>
        <p:nvSpPr>
          <p:cNvPr id="327" name="Line"/>
          <p:cNvSpPr/>
          <p:nvPr/>
        </p:nvSpPr>
        <p:spPr>
          <a:xfrm>
            <a:off x="1851712" y="4751805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28" name="EHLO"/>
          <p:cNvSpPr txBox="1"/>
          <p:nvPr/>
        </p:nvSpPr>
        <p:spPr>
          <a:xfrm>
            <a:off x="1985486" y="4623093"/>
            <a:ext cx="589113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EHLO</a:t>
            </a:r>
          </a:p>
        </p:txBody>
      </p:sp>
      <p:sp>
        <p:nvSpPr>
          <p:cNvPr id="329" name="Line"/>
          <p:cNvSpPr/>
          <p:nvPr/>
        </p:nvSpPr>
        <p:spPr>
          <a:xfrm>
            <a:off x="1851712" y="5540264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0" name="MAIL FROM"/>
          <p:cNvSpPr txBox="1"/>
          <p:nvPr/>
        </p:nvSpPr>
        <p:spPr>
          <a:xfrm>
            <a:off x="1959663" y="5387225"/>
            <a:ext cx="1182626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MAIL FROM</a:t>
            </a:r>
          </a:p>
        </p:txBody>
      </p:sp>
      <p:sp>
        <p:nvSpPr>
          <p:cNvPr id="331" name="Line"/>
          <p:cNvSpPr/>
          <p:nvPr/>
        </p:nvSpPr>
        <p:spPr>
          <a:xfrm>
            <a:off x="1851712" y="6305363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2" name="RCPT TO"/>
          <p:cNvSpPr txBox="1"/>
          <p:nvPr/>
        </p:nvSpPr>
        <p:spPr>
          <a:xfrm>
            <a:off x="2078366" y="6151357"/>
            <a:ext cx="945220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RCPT TO</a:t>
            </a:r>
          </a:p>
        </p:txBody>
      </p:sp>
      <p:sp>
        <p:nvSpPr>
          <p:cNvPr id="333" name="Line"/>
          <p:cNvSpPr/>
          <p:nvPr/>
        </p:nvSpPr>
        <p:spPr>
          <a:xfrm>
            <a:off x="1851712" y="7008229"/>
            <a:ext cx="2236854" cy="23690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4" name="DATA"/>
          <p:cNvSpPr txBox="1"/>
          <p:nvPr/>
        </p:nvSpPr>
        <p:spPr>
          <a:xfrm>
            <a:off x="1985486" y="6915488"/>
            <a:ext cx="589113" cy="318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335" name="Line"/>
          <p:cNvSpPr/>
          <p:nvPr/>
        </p:nvSpPr>
        <p:spPr>
          <a:xfrm flipH="1">
            <a:off x="1851712" y="5093298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6" name="Line"/>
          <p:cNvSpPr/>
          <p:nvPr/>
        </p:nvSpPr>
        <p:spPr>
          <a:xfrm flipH="1">
            <a:off x="1851712" y="5887173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7" name="Line"/>
          <p:cNvSpPr/>
          <p:nvPr/>
        </p:nvSpPr>
        <p:spPr>
          <a:xfrm flipH="1">
            <a:off x="1851712" y="6680936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8" name="Line"/>
          <p:cNvSpPr/>
          <p:nvPr/>
        </p:nvSpPr>
        <p:spPr>
          <a:xfrm flipH="1">
            <a:off x="1851712" y="7382553"/>
            <a:ext cx="2235517" cy="1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39" name="Line"/>
          <p:cNvSpPr/>
          <p:nvPr/>
        </p:nvSpPr>
        <p:spPr>
          <a:xfrm>
            <a:off x="1851712" y="7877354"/>
            <a:ext cx="5014268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40" name="When Bob’s MTA knows the IP address of Alice’s MTA, it uses the SMTP protocol once more to forward the message. TCP port 25 is used in this case."/>
          <p:cNvSpPr txBox="1"/>
          <p:nvPr/>
        </p:nvSpPr>
        <p:spPr>
          <a:xfrm>
            <a:off x="7659789" y="5506516"/>
            <a:ext cx="4830823" cy="21898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When Bob’s MTA knows the IP address of Alice’s MTA, it uses 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SMTP</a:t>
            </a:r>
            <a:r>
              <a:t> protocol once more to forward the message. TCP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port 25</a:t>
            </a:r>
            <a:r>
              <a:t> is used in this case.</a:t>
            </a:r>
          </a:p>
        </p:txBody>
      </p:sp>
      <p:sp>
        <p:nvSpPr>
          <p:cNvPr id="341" name="When Alice’s MTA receives the mail, it stores it in Alice’s mailbox (for later retrieval)."/>
          <p:cNvSpPr txBox="1"/>
          <p:nvPr/>
        </p:nvSpPr>
        <p:spPr>
          <a:xfrm>
            <a:off x="7678955" y="7990578"/>
            <a:ext cx="4830823" cy="135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/>
            </a:pPr>
            <a:r>
              <a:t>When Alice’s MTA receives the mail, it stores it in Alice’s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mailbox</a:t>
            </a:r>
            <a:r>
              <a:t> (for later retrieval).</a:t>
            </a:r>
          </a:p>
        </p:txBody>
      </p:sp>
      <p:pic>
        <p:nvPicPr>
          <p:cNvPr id="3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04941" y="781952"/>
            <a:ext cx="2431211" cy="1075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42185" y="1033160"/>
            <a:ext cx="1311868" cy="1311868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Mail Transfer Agent (MTA)"/>
          <p:cNvSpPr txBox="1"/>
          <p:nvPr/>
        </p:nvSpPr>
        <p:spPr>
          <a:xfrm>
            <a:off x="783924" y="1886076"/>
            <a:ext cx="2073970" cy="703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Mail Transfer Agent (MTA)</a:t>
            </a:r>
          </a:p>
        </p:txBody>
      </p:sp>
      <p:sp>
        <p:nvSpPr>
          <p:cNvPr id="345" name="DNS"/>
          <p:cNvSpPr txBox="1"/>
          <p:nvPr/>
        </p:nvSpPr>
        <p:spPr>
          <a:xfrm>
            <a:off x="4846107" y="2067698"/>
            <a:ext cx="2073970" cy="399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DNS</a:t>
            </a:r>
          </a:p>
        </p:txBody>
      </p:sp>
      <p:sp>
        <p:nvSpPr>
          <p:cNvPr id="346" name="Line"/>
          <p:cNvSpPr/>
          <p:nvPr/>
        </p:nvSpPr>
        <p:spPr>
          <a:xfrm>
            <a:off x="1851044" y="3030167"/>
            <a:ext cx="4002517" cy="395993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47" name="Give me the MX record(s) for gmail.com"/>
          <p:cNvSpPr txBox="1"/>
          <p:nvPr/>
        </p:nvSpPr>
        <p:spPr>
          <a:xfrm>
            <a:off x="1851712" y="3362389"/>
            <a:ext cx="3222877" cy="5727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7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Give me the MX record(s) for gmail.com</a:t>
            </a:r>
          </a:p>
        </p:txBody>
      </p:sp>
      <p:sp>
        <p:nvSpPr>
          <p:cNvPr id="348" name="Line"/>
          <p:cNvSpPr/>
          <p:nvPr/>
        </p:nvSpPr>
        <p:spPr>
          <a:xfrm flipH="1">
            <a:off x="1849815" y="3513612"/>
            <a:ext cx="4002518" cy="395993"/>
          </a:xfrm>
          <a:prstGeom prst="line">
            <a:avLst/>
          </a:prstGeom>
          <a:ln w="12700">
            <a:solidFill>
              <a:srgbClr val="000000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49" name="Line"/>
          <p:cNvSpPr/>
          <p:nvPr/>
        </p:nvSpPr>
        <p:spPr>
          <a:xfrm flipV="1">
            <a:off x="6896783" y="2656376"/>
            <a:ext cx="1" cy="68731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40156"/>
            <a:ext cx="13004800" cy="8073288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Line"/>
          <p:cNvSpPr/>
          <p:nvPr/>
        </p:nvSpPr>
        <p:spPr>
          <a:xfrm flipH="1">
            <a:off x="1496313" y="690931"/>
            <a:ext cx="879731" cy="1289623"/>
          </a:xfrm>
          <a:prstGeom prst="line">
            <a:avLst/>
          </a:prstGeom>
          <a:ln w="1143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53" name="nslookup is another command for querying DNS"/>
          <p:cNvSpPr txBox="1"/>
          <p:nvPr/>
        </p:nvSpPr>
        <p:spPr>
          <a:xfrm>
            <a:off x="855433" y="8511729"/>
            <a:ext cx="10892759" cy="731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rPr>
                <a:latin typeface="Consolas"/>
                <a:ea typeface="Consolas"/>
                <a:cs typeface="Consolas"/>
                <a:sym typeface="Consolas"/>
              </a:rPr>
              <a:t>nslookup</a:t>
            </a:r>
            <a:r>
              <a:t> is another command for querying DNS</a:t>
            </a:r>
          </a:p>
        </p:txBody>
      </p:sp>
      <p:sp>
        <p:nvSpPr>
          <p:cNvPr id="354" name="dig"/>
          <p:cNvSpPr txBox="1"/>
          <p:nvPr/>
        </p:nvSpPr>
        <p:spPr>
          <a:xfrm>
            <a:off x="2534941" y="270792"/>
            <a:ext cx="952204" cy="611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Helvetica Neue Light"/>
              </a:defRPr>
            </a:pPr>
            <a:r>
              <a:rPr>
                <a:latin typeface="Consolas"/>
                <a:ea typeface="Consolas"/>
                <a:cs typeface="Consolas"/>
                <a:sym typeface="Consolas"/>
              </a:rPr>
              <a:t>dig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40156"/>
            <a:ext cx="13004800" cy="8073288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Line"/>
          <p:cNvSpPr/>
          <p:nvPr/>
        </p:nvSpPr>
        <p:spPr>
          <a:xfrm flipH="1">
            <a:off x="1411175" y="601805"/>
            <a:ext cx="610183" cy="782784"/>
          </a:xfrm>
          <a:prstGeom prst="line">
            <a:avLst/>
          </a:prstGeom>
          <a:ln w="1143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58" name="dig -t ANY heig-vd.ch"/>
          <p:cNvSpPr txBox="1"/>
          <p:nvPr/>
        </p:nvSpPr>
        <p:spPr>
          <a:xfrm>
            <a:off x="2256102" y="185654"/>
            <a:ext cx="5979617" cy="611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Helvetica Neue Light"/>
              </a:defRPr>
            </a:pPr>
            <a:r>
              <a:rPr>
                <a:latin typeface="Consolas"/>
                <a:ea typeface="Consolas"/>
                <a:cs typeface="Consolas"/>
                <a:sym typeface="Consolas"/>
              </a:rPr>
              <a:t>dig -t ANY heig-vd.ch</a:t>
            </a:r>
          </a:p>
        </p:txBody>
      </p:sp>
      <p:sp>
        <p:nvSpPr>
          <p:cNvPr id="359" name="Line"/>
          <p:cNvSpPr/>
          <p:nvPr/>
        </p:nvSpPr>
        <p:spPr>
          <a:xfrm flipH="1" flipV="1">
            <a:off x="4894052" y="5541772"/>
            <a:ext cx="1110700" cy="2886518"/>
          </a:xfrm>
          <a:prstGeom prst="line">
            <a:avLst/>
          </a:prstGeom>
          <a:ln w="1143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60" name="MX records point to the SMTP servers for the domain"/>
          <p:cNvSpPr txBox="1"/>
          <p:nvPr/>
        </p:nvSpPr>
        <p:spPr>
          <a:xfrm>
            <a:off x="1782219" y="8729241"/>
            <a:ext cx="9440362" cy="565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chemeClr val="accent5"/>
                </a:solidFill>
              </a:defRPr>
            </a:pPr>
            <a:r>
              <a:rPr>
                <a:latin typeface="Consolas"/>
                <a:ea typeface="Consolas"/>
                <a:cs typeface="Consolas"/>
                <a:sym typeface="Consolas"/>
              </a:rPr>
              <a:t>MX records </a:t>
            </a:r>
            <a:r>
              <a: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rPr>
              <a:t>point to the SMTP servers for the domain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941" y="811335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In the last step, Alice’s MUA uses another protocol (e.g. IMAP, POP3) to fetch mails from the mailbox."/>
          <p:cNvSpPr txBox="1"/>
          <p:nvPr/>
        </p:nvSpPr>
        <p:spPr>
          <a:xfrm>
            <a:off x="3277100" y="4208992"/>
            <a:ext cx="5998520" cy="222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/>
            </a:lvl1pPr>
          </a:lstStyle>
          <a:p>
            <a:pPr/>
            <a:r>
              <a:t>In the last step, Alice’s MUA uses another protocol (e.g. IMAP, POP3) to fetch mails from the mailbox.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6622" y="2846903"/>
            <a:ext cx="1669573" cy="1669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36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95493" y="811335"/>
            <a:ext cx="1809367" cy="1809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36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66526" y="2798210"/>
            <a:ext cx="1788163" cy="1788163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99110" y="7079170"/>
            <a:ext cx="1904597" cy="1809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45001" y="7958027"/>
            <a:ext cx="2431211" cy="1075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704672" y="6659124"/>
            <a:ext cx="1311868" cy="1311868"/>
          </a:xfrm>
          <a:prstGeom prst="rect">
            <a:avLst/>
          </a:prstGeom>
          <a:ln w="12700">
            <a:miter lim="400000"/>
          </a:ln>
        </p:spPr>
      </p:pic>
      <p:sp>
        <p:nvSpPr>
          <p:cNvPr id="370" name="Line"/>
          <p:cNvSpPr/>
          <p:nvPr/>
        </p:nvSpPr>
        <p:spPr>
          <a:xfrm flipH="1">
            <a:off x="2086648" y="4753095"/>
            <a:ext cx="1" cy="20894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71" name="Line"/>
          <p:cNvSpPr/>
          <p:nvPr/>
        </p:nvSpPr>
        <p:spPr>
          <a:xfrm flipV="1">
            <a:off x="10360607" y="4763882"/>
            <a:ext cx="1" cy="20894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72" name="Line"/>
          <p:cNvSpPr/>
          <p:nvPr/>
        </p:nvSpPr>
        <p:spPr>
          <a:xfrm>
            <a:off x="3758174" y="8614363"/>
            <a:ext cx="4850321" cy="1"/>
          </a:xfrm>
          <a:prstGeom prst="line">
            <a:avLst/>
          </a:prstGeom>
          <a:ln w="25400" cap="rnd">
            <a:solidFill>
              <a:srgbClr val="000000"/>
            </a:solidFill>
            <a:custDash>
              <a:ds d="100000" sp="200000"/>
            </a:custDash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73" name="SMTP…"/>
          <p:cNvSpPr txBox="1"/>
          <p:nvPr/>
        </p:nvSpPr>
        <p:spPr>
          <a:xfrm>
            <a:off x="702782" y="5220070"/>
            <a:ext cx="1286448" cy="115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/>
            </a:pPr>
            <a:r>
              <a:t>SMTP</a:t>
            </a:r>
          </a:p>
          <a:p>
            <a:pPr>
              <a:defRPr sz="3500"/>
            </a:pPr>
            <a:r>
              <a:t>587</a:t>
            </a:r>
          </a:p>
        </p:txBody>
      </p:sp>
      <p:sp>
        <p:nvSpPr>
          <p:cNvPr id="374" name="SMTP…"/>
          <p:cNvSpPr txBox="1"/>
          <p:nvPr/>
        </p:nvSpPr>
        <p:spPr>
          <a:xfrm>
            <a:off x="5531130" y="8036610"/>
            <a:ext cx="1286448" cy="1155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/>
            </a:pPr>
            <a:r>
              <a:t>SMTP</a:t>
            </a:r>
          </a:p>
          <a:p>
            <a:pPr>
              <a:defRPr sz="3500"/>
            </a:pPr>
            <a:r>
              <a:t>25</a:t>
            </a:r>
          </a:p>
        </p:txBody>
      </p:sp>
      <p:sp>
        <p:nvSpPr>
          <p:cNvPr id="375" name="IMAP/POP3"/>
          <p:cNvSpPr txBox="1"/>
          <p:nvPr/>
        </p:nvSpPr>
        <p:spPr>
          <a:xfrm>
            <a:off x="10405112" y="5657383"/>
            <a:ext cx="2422589" cy="622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/>
            </a:lvl1pPr>
          </a:lstStyle>
          <a:p>
            <a:pPr/>
            <a:r>
              <a:t>IMAP/POP3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941" y="2763518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Let’s be human Exchange Servers (and play the role of Bob’s MTA).…"/>
          <p:cNvSpPr txBox="1"/>
          <p:nvPr/>
        </p:nvSpPr>
        <p:spPr>
          <a:xfrm>
            <a:off x="3155194" y="2006696"/>
            <a:ext cx="6694412" cy="3301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/>
            </a:pPr>
            <a:r>
              <a:t>Let’s be human Exchange Servers (and play the role of Bob’s MTA).</a:t>
            </a:r>
          </a:p>
          <a:p>
            <a:pPr>
              <a:defRPr sz="3500"/>
            </a:pPr>
          </a:p>
          <a:p>
            <a:pPr>
              <a:defRPr sz="3500"/>
            </a:pPr>
            <a:r>
              <a:t>But instead of forwarding the mail to gmail, let’s forward the mail via the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HEIG-VD’s SMTP</a:t>
            </a:r>
            <a:r>
              <a:t> server.</a:t>
            </a:r>
          </a:p>
        </p:txBody>
      </p:sp>
      <p:pic>
        <p:nvPicPr>
          <p:cNvPr id="3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76800" y="5767339"/>
            <a:ext cx="3251200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dig -t MX heig-vd.ch"/>
          <p:cNvSpPr txBox="1"/>
          <p:nvPr/>
        </p:nvSpPr>
        <p:spPr>
          <a:xfrm>
            <a:off x="427736" y="2124438"/>
            <a:ext cx="12149328" cy="80033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>
            <a:lvl1pPr algn="l">
              <a:defRPr sz="35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dig -t MX heig-vd.ch</a:t>
            </a:r>
          </a:p>
        </p:txBody>
      </p:sp>
      <p:sp>
        <p:nvSpPr>
          <p:cNvPr id="382" name="heig-vd.ch. 600 IN MX 10 mail01.heig-vd.ch."/>
          <p:cNvSpPr txBox="1"/>
          <p:nvPr/>
        </p:nvSpPr>
        <p:spPr>
          <a:xfrm>
            <a:off x="427736" y="2928771"/>
            <a:ext cx="12149328" cy="8003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>
            <a:lvl1pPr algn="l">
              <a:defRPr sz="35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heig-vd.ch.	600 IN	MX 10 mail01.heig-vd.ch.</a:t>
            </a:r>
          </a:p>
        </p:txBody>
      </p:sp>
      <p:sp>
        <p:nvSpPr>
          <p:cNvPr id="383" name="telnet mailcl0.heig-vd.ch 25"/>
          <p:cNvSpPr txBox="1"/>
          <p:nvPr/>
        </p:nvSpPr>
        <p:spPr>
          <a:xfrm>
            <a:off x="936910" y="4262572"/>
            <a:ext cx="8448275" cy="8003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>
            <a:lvl1pPr algn="l">
              <a:defRPr strike="sngStrike" sz="3500"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telnet mailcl0.heig-vd.ch 25</a:t>
            </a:r>
          </a:p>
        </p:txBody>
      </p:sp>
      <p:sp>
        <p:nvSpPr>
          <p:cNvPr id="384" name="EHLO mycompany.com"/>
          <p:cNvSpPr txBox="1"/>
          <p:nvPr/>
        </p:nvSpPr>
        <p:spPr>
          <a:xfrm>
            <a:off x="427736" y="7371547"/>
            <a:ext cx="12149328" cy="13210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>
            <a:lvl1pPr algn="l">
              <a:defRPr sz="35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EHLO mycompany.com</a:t>
            </a:r>
          </a:p>
        </p:txBody>
      </p:sp>
      <p:sp>
        <p:nvSpPr>
          <p:cNvPr id="385" name="openssl s_client -starttls smtp -crlf -connect mail01.heig-vd.ch:25 (or use 465)"/>
          <p:cNvSpPr txBox="1"/>
          <p:nvPr/>
        </p:nvSpPr>
        <p:spPr>
          <a:xfrm>
            <a:off x="392799" y="5059272"/>
            <a:ext cx="12149327" cy="132103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/>
          <a:p>
            <a:pPr algn="l">
              <a:defRPr sz="35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openssl s_client -starttls smtp -crlf -connect </a:t>
            </a:r>
            <a:r>
              <a:rPr u="sng">
                <a:hlinkClick r:id="rId2" invalidUrl="" action="" tgtFrame="" tooltip="" history="1" highlightClick="0" endSnd="0"/>
              </a:rPr>
              <a:t>mail01.heig-vd.ch:25</a:t>
            </a:r>
            <a:r>
              <a:t> (or use 465)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$ telnet mailcl10.heig-vd.ch 25…"/>
          <p:cNvSpPr txBox="1"/>
          <p:nvPr/>
        </p:nvSpPr>
        <p:spPr>
          <a:xfrm>
            <a:off x="427736" y="343506"/>
            <a:ext cx="12149328" cy="925516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800" tIns="177800" rIns="177800" bIns="177800" anchor="ctr">
            <a:spAutoFit/>
          </a:bodyPr>
          <a:lstStyle/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$ telnet mailcl10.heig-vd.ch 25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mailcl10.heig-vd.ch: nodename nor servname provided, or not known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$ telnet mailcl0.heig-vd.ch 25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Trying 193.134.216.181...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Connected to mailcl0.heig-vd.ch.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Escape character is '^]'.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220 heig-vd.ch ESMTP MailCleaner (Enterprise Edition 2016.01) Tue, 05 Apr 2016 14:18:24 +0200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EHLO mycompany.com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250-heig-vd.ch Hello mbp-de-admin.einet.ad.eivd.ch [10.192.116.92]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250-SIZE 20480000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250-8BITMIME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250-PIPELINING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250-AUTH PLAIN LOGIN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250-STARTTLS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 HELP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MAIL FROM: bob@bob.com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 OK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RCPT TO: olivier.liechti@wasabi-tech.com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 Accepted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DATA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354 Enter message, ending with "." on a line by itself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From: bob@areyousure.com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To: olivier.liechti@wasabi-tech.com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Subject: demo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Ok. Cool. Bye.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.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250 OK id=1anPx9-0003KC-BC</a:t>
            </a:r>
          </a:p>
          <a:p>
            <a:pPr algn="l">
              <a:defRPr sz="1900">
                <a:solidFill>
                  <a:schemeClr val="accent3">
                    <a:satOff val="18648"/>
                    <a:lumOff val="5971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quit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221 heig-vd.ch closing connection</a:t>
            </a:r>
          </a:p>
          <a:p>
            <a:pPr algn="l">
              <a:defRPr sz="1900">
                <a:solidFill>
                  <a:schemeClr val="accent1">
                    <a:satOff val="-3355"/>
                    <a:lumOff val="26614"/>
                  </a:schemeClr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Connection closed by foreign host.</a:t>
            </a:r>
          </a:p>
        </p:txBody>
      </p:sp>
      <p:sp>
        <p:nvSpPr>
          <p:cNvPr id="388" name="SMTP command…"/>
          <p:cNvSpPr txBox="1"/>
          <p:nvPr/>
        </p:nvSpPr>
        <p:spPr>
          <a:xfrm>
            <a:off x="7236037" y="3862186"/>
            <a:ext cx="4000653" cy="2029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/>
                </a:solidFill>
              </a:defRPr>
            </a:pPr>
            <a:r>
              <a:t>SMTP command</a:t>
            </a:r>
          </a:p>
          <a:p>
            <a:pPr>
              <a:defRPr>
                <a:solidFill>
                  <a:schemeClr val="accent5"/>
                </a:solidFill>
              </a:defRPr>
            </a:pPr>
            <a:r>
              <a:t>!=</a:t>
            </a:r>
          </a:p>
          <a:p>
            <a:pPr>
              <a:defRPr>
                <a:solidFill>
                  <a:schemeClr val="accent5"/>
                </a:solidFill>
              </a:defRPr>
            </a:pPr>
            <a:r>
              <a:t>Message header</a:t>
            </a:r>
          </a:p>
        </p:txBody>
      </p:sp>
      <p:sp>
        <p:nvSpPr>
          <p:cNvPr id="389" name="Line"/>
          <p:cNvSpPr/>
          <p:nvPr/>
        </p:nvSpPr>
        <p:spPr>
          <a:xfrm flipH="1">
            <a:off x="3763048" y="4419478"/>
            <a:ext cx="3306186" cy="647438"/>
          </a:xfrm>
          <a:prstGeom prst="line">
            <a:avLst/>
          </a:pr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390" name="Line"/>
          <p:cNvSpPr/>
          <p:nvPr/>
        </p:nvSpPr>
        <p:spPr>
          <a:xfrm flipH="1">
            <a:off x="4604326" y="5702659"/>
            <a:ext cx="2507097" cy="1092226"/>
          </a:xfrm>
          <a:prstGeom prst="line">
            <a:avLst/>
          </a:prstGeom>
          <a:ln w="254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he Specs"/>
          <p:cNvSpPr txBox="1"/>
          <p:nvPr/>
        </p:nvSpPr>
        <p:spPr>
          <a:xfrm>
            <a:off x="5214962" y="8474683"/>
            <a:ext cx="257487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The Specs</a:t>
            </a:r>
          </a:p>
        </p:txBody>
      </p:sp>
      <p:pic>
        <p:nvPicPr>
          <p:cNvPr id="3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54550" y="2260600"/>
            <a:ext cx="3695700" cy="523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863" y="462419"/>
            <a:ext cx="6227182" cy="8828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61393" y="3159375"/>
            <a:ext cx="6455484" cy="38151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l"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https://tools.ietf.org/html/rfc5321"/>
          <p:cNvSpPr txBox="1"/>
          <p:nvPr/>
        </p:nvSpPr>
        <p:spPr>
          <a:xfrm>
            <a:off x="286707" y="890515"/>
            <a:ext cx="773018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https://tools.ietf.org/html/rfc5321</a:t>
            </a: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46" y="1905286"/>
            <a:ext cx="5514434" cy="73754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42473" y="1889254"/>
            <a:ext cx="5291056" cy="74074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https://tools.ietf.org/html/rfc5321"/>
          <p:cNvSpPr txBox="1"/>
          <p:nvPr/>
        </p:nvSpPr>
        <p:spPr>
          <a:xfrm>
            <a:off x="286707" y="890515"/>
            <a:ext cx="773018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https://tools.ietf.org/html/rfc5321</a:t>
            </a:r>
          </a:p>
        </p:txBody>
      </p:sp>
      <p:pic>
        <p:nvPicPr>
          <p:cNvPr id="4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83055" y="1763330"/>
            <a:ext cx="7765789" cy="77816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MTP Servers for experiments"/>
          <p:cNvSpPr txBox="1"/>
          <p:nvPr/>
        </p:nvSpPr>
        <p:spPr>
          <a:xfrm>
            <a:off x="2950946" y="8474683"/>
            <a:ext cx="7102908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SMTP Servers for experiments</a:t>
            </a:r>
          </a:p>
        </p:txBody>
      </p:sp>
      <p:pic>
        <p:nvPicPr>
          <p:cNvPr id="40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5110" y="1891375"/>
            <a:ext cx="9234580" cy="6156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5397" y="2400299"/>
            <a:ext cx="10534006" cy="46577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8970" y="625754"/>
            <a:ext cx="3810001" cy="294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86136" y="4148590"/>
            <a:ext cx="9830450" cy="4763432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Line"/>
          <p:cNvSpPr/>
          <p:nvPr/>
        </p:nvSpPr>
        <p:spPr>
          <a:xfrm flipH="1">
            <a:off x="9122550" y="3247842"/>
            <a:ext cx="840638" cy="169041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410" name="With this default setup, you will not be able to login with your user id / password."/>
          <p:cNvSpPr txBox="1"/>
          <p:nvPr/>
        </p:nvSpPr>
        <p:spPr>
          <a:xfrm>
            <a:off x="4555994" y="1932391"/>
            <a:ext cx="8254070" cy="110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300"/>
            </a:lvl1pPr>
          </a:lstStyle>
          <a:p>
            <a:pPr/>
            <a:r>
              <a:t>With this default setup, you will not be able to login with your user id / password.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642" y="2171274"/>
            <a:ext cx="11327516" cy="63406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" y="1416050"/>
            <a:ext cx="11430000" cy="6921500"/>
          </a:xfrm>
          <a:prstGeom prst="rect">
            <a:avLst/>
          </a:prstGeom>
          <a:ln w="12700">
            <a:miter lim="400000"/>
          </a:ln>
        </p:spPr>
      </p:pic>
      <p:sp>
        <p:nvSpPr>
          <p:cNvPr id="415" name="Mock Servers"/>
          <p:cNvSpPr txBox="1"/>
          <p:nvPr/>
        </p:nvSpPr>
        <p:spPr>
          <a:xfrm>
            <a:off x="4867452" y="8474683"/>
            <a:ext cx="326989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Mock Servers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575" y="4524785"/>
            <a:ext cx="9881902" cy="3943259"/>
          </a:xfrm>
          <a:prstGeom prst="rect">
            <a:avLst/>
          </a:prstGeom>
          <a:ln w="12700">
            <a:miter lim="400000"/>
          </a:ln>
        </p:spPr>
      </p:pic>
      <p:pic>
        <p:nvPicPr>
          <p:cNvPr id="41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259" y="1927877"/>
            <a:ext cx="11722282" cy="17456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2184" y="2073905"/>
            <a:ext cx="10500432" cy="62964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Warning 1…"/>
          <p:cNvSpPr txBox="1"/>
          <p:nvPr/>
        </p:nvSpPr>
        <p:spPr>
          <a:xfrm>
            <a:off x="556295" y="1208882"/>
            <a:ext cx="8706167" cy="7607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3500">
                <a:latin typeface="+mn-lt"/>
                <a:ea typeface="+mn-ea"/>
                <a:cs typeface="+mn-cs"/>
                <a:sym typeface="Helvetica Neue"/>
              </a:defRPr>
            </a:pPr>
            <a:r>
              <a:t>Warning 1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The slides and the webcasts contain examples and demos with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real SMTP servers</a:t>
            </a:r>
            <a:r>
              <a:t>. 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The behaviour of these servers may change over time. It may also change depending on the network you are connected to (internal, ISP, other ISP).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The main reason why a server might behave differently is the fight between mail administrators and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spammers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Warning 2…"/>
          <p:cNvSpPr txBox="1"/>
          <p:nvPr/>
        </p:nvSpPr>
        <p:spPr>
          <a:xfrm>
            <a:off x="531382" y="1223036"/>
            <a:ext cx="8706166" cy="5994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3500">
                <a:latin typeface="+mn-lt"/>
                <a:ea typeface="+mn-ea"/>
                <a:cs typeface="+mn-cs"/>
                <a:sym typeface="Helvetica Neue"/>
              </a:defRPr>
            </a:pPr>
            <a:r>
              <a:t>Warning 2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It is a good thing to experiment with real SMTP servers.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But remember that they are real servers and act responsibly. </a:t>
            </a:r>
          </a:p>
          <a:p>
            <a:pPr algn="l">
              <a:defRPr sz="3500"/>
            </a:pPr>
          </a:p>
          <a:p>
            <a:pPr algn="l">
              <a:defRPr sz="3500"/>
            </a:pPr>
            <a:r>
              <a:t>Please avoid launching a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surprise denial of service attack</a:t>
            </a:r>
            <a:r>
              <a:t> with your accidental infinite loop.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2" y="1463039"/>
            <a:ext cx="13004801" cy="68275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311" y="1855859"/>
            <a:ext cx="5577122" cy="6041882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SMTP demo &amp; hints…"/>
          <p:cNvSpPr txBox="1"/>
          <p:nvPr/>
        </p:nvSpPr>
        <p:spPr>
          <a:xfrm>
            <a:off x="6265064" y="2549332"/>
            <a:ext cx="6060441" cy="2222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81000" indent="-381000" algn="l">
              <a:buSzPct val="100000"/>
              <a:buChar char="•"/>
              <a:defRPr sz="3500"/>
            </a:pPr>
            <a:r>
              <a:t>SMTP demo &amp; hints</a:t>
            </a:r>
          </a:p>
          <a:p>
            <a:pPr marL="381000" indent="-381000" algn="l">
              <a:buSzPct val="100000"/>
              <a:buChar char="•"/>
              <a:defRPr sz="3500"/>
            </a:pPr>
            <a:r>
              <a:t>SMTP protocol</a:t>
            </a:r>
          </a:p>
          <a:p>
            <a:pPr marL="381000" indent="-381000" algn="l">
              <a:buSzPct val="100000"/>
              <a:buChar char="•"/>
              <a:defRPr sz="3500"/>
            </a:pPr>
            <a:r>
              <a:t>Mock server</a:t>
            </a:r>
          </a:p>
          <a:p>
            <a:pPr marL="381000" indent="-381000" algn="l">
              <a:buSzPct val="100000"/>
              <a:buChar char="•"/>
              <a:defRPr sz="3500"/>
            </a:pPr>
            <a:r>
              <a:t>Implementation walk-through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9" name="Table"/>
          <p:cNvGraphicFramePr/>
          <p:nvPr/>
        </p:nvGraphicFramePr>
        <p:xfrm>
          <a:off x="729498" y="1859844"/>
          <a:ext cx="11571204" cy="738145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{8F44A2F1-9E1F-4B54-A3A2-5F16C0AD49E2}</a:tableStyleId>
              </a:tblPr>
              <a:tblGrid>
                <a:gridCol w="9819986"/>
                <a:gridCol w="1725816"/>
              </a:tblGrid>
              <a:tr h="1226008">
                <a:tc>
                  <a:txBody>
                    <a:bodyPr/>
                    <a:lstStyle/>
                    <a:p>
                      <a:pPr algn="ctr" defTabSz="457200">
                        <a:defRPr sz="3000">
                          <a:sym typeface="Helvetica Neue Light"/>
                        </a:defRPr>
                      </a:pPr>
                      <a:r>
                        <a:t>Démo (</a:t>
                      </a:r>
                      <a:r>
                        <a:rPr b="1">
                          <a:solidFill>
                            <a:schemeClr val="accent5"/>
                          </a:solidFill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5 minutes MAX</a:t>
                      </a:r>
                      <a:r>
                        <a:t>)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3000">
                          <a:sym typeface="Helvetica Neue Light"/>
                        </a:defRPr>
                      </a:pPr>
                    </a:p>
                  </a:txBody>
                  <a:tcPr marL="114300" marR="114300" marT="114300" marB="114300" anchor="ctr" anchorCtr="0" horzOverflow="overflow"/>
                </a:tc>
              </a:tr>
              <a:tr h="1226008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2300">
                          <a:sym typeface="Helvetica Neue Light"/>
                        </a:rPr>
                        <a:t>Le labo est terminé et la démo est faite dans les délais.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3000">
                          <a:sym typeface="Helvetica Neue Light"/>
                        </a:rPr>
                        <a:t>1 pt</a:t>
                      </a:r>
                    </a:p>
                  </a:txBody>
                  <a:tcPr marL="114300" marR="114300" marT="114300" marB="114300" anchor="ctr" anchorCtr="0" horzOverflow="overflow"/>
                </a:tc>
              </a:tr>
              <a:tr h="1226008">
                <a:tc>
                  <a:txBody>
                    <a:bodyPr/>
                    <a:lstStyle/>
                    <a:p>
                      <a:pPr algn="ctr" defTabSz="457200">
                        <a:defRPr sz="2300">
                          <a:sym typeface="Helvetica Neue Light"/>
                        </a:defRPr>
                      </a:pPr>
                      <a:r>
                        <a:t>Le groupe arrive à démarrer un serveur mock dans un container Docker et à expliquer à quoi il sert. Le groupe a aussi configuré le service </a:t>
                      </a:r>
                      <a:r>
                        <a:rPr u="sng">
                          <a:hlinkClick r:id="rId2" invalidUrl="" action="" tgtFrame="" tooltip="" history="1" highlightClick="0" endSnd="0"/>
                        </a:rPr>
                        <a:t>mailtrap.io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3000">
                          <a:sym typeface="Helvetica Neue Light"/>
                        </a:rPr>
                        <a:t>1 pt</a:t>
                      </a:r>
                    </a:p>
                  </a:txBody>
                  <a:tcPr marL="114300" marR="114300" marT="114300" marB="114300" anchor="ctr" anchorCtr="0" horzOverflow="overflow"/>
                </a:tc>
              </a:tr>
              <a:tr h="1226008">
                <a:tc>
                  <a:txBody>
                    <a:bodyPr/>
                    <a:lstStyle/>
                    <a:p>
                      <a:pPr algn="ctr" defTabSz="457200">
                        <a:defRPr sz="2300">
                          <a:sym typeface="Helvetica Neue Light"/>
                        </a:defRPr>
                      </a:pPr>
                      <a:r>
                        <a:t>Le groupe montre comment configurer la campagne de “pranks” et lance son programme dans un environnement de test (mock mock, mailtrap ou autre). Le groupe explique les résultats.</a:t>
                      </a:r>
                      <a:br/>
                      <a:r>
                        <a:rPr>
                          <a:solidFill>
                            <a:schemeClr val="accent5"/>
                          </a:solidFill>
                        </a:rPr>
                        <a:t>La démo ne marche pas: 0 pt!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3000">
                          <a:sym typeface="Helvetica Neue Light"/>
                        </a:rPr>
                        <a:t>2 pt</a:t>
                      </a:r>
                    </a:p>
                  </a:txBody>
                  <a:tcPr marL="114300" marR="114300" marT="114300" marB="114300" anchor="ctr" anchorCtr="0" horzOverflow="overflow"/>
                </a:tc>
              </a:tr>
              <a:tr h="1226008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2300">
                          <a:sym typeface="Helvetica Neue Light"/>
                        </a:rPr>
                        <a:t>Le groupe montre son repo GitHub. En regardant les commits, on voit que tout le monde a participé et qu’il n’y a pas seulement un gros commit à la fin.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3000">
                          <a:sym typeface="Helvetica Neue Light"/>
                        </a:rPr>
                        <a:t>1 pt</a:t>
                      </a:r>
                    </a:p>
                  </a:txBody>
                  <a:tcPr marL="114300" marR="114300" marT="114300" marB="114300" anchor="ctr" anchorCtr="0" horzOverflow="overflow"/>
                </a:tc>
              </a:tr>
              <a:tr h="1226008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2300">
                          <a:sym typeface="Helvetica Neue Light"/>
                        </a:rPr>
                        <a:t>Une documentation de qualité et conforme aux exigences est fournie dans le repo GitHub.</a:t>
                      </a:r>
                    </a:p>
                  </a:txBody>
                  <a:tcPr marL="114300" marR="114300" marT="114300" marB="1143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3000">
                          <a:sym typeface="Helvetica Neue Light"/>
                        </a:rPr>
                        <a:t>2 pt</a:t>
                      </a:r>
                    </a:p>
                  </a:txBody>
                  <a:tcPr marL="114300" marR="114300" marT="114300" marB="1143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5493" y="3972117"/>
            <a:ext cx="1809367" cy="18093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941" y="3982718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What happens when Bob wants to send an e-mail to Alice?"/>
          <p:cNvSpPr txBox="1"/>
          <p:nvPr/>
        </p:nvSpPr>
        <p:spPr>
          <a:xfrm>
            <a:off x="3155194" y="4292696"/>
            <a:ext cx="6694412" cy="116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/>
            </a:pPr>
            <a:r>
              <a:t>What happens when Bob wants to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send an e-mail</a:t>
            </a:r>
            <a:r>
              <a:t> to Alice?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5493" y="3972117"/>
            <a:ext cx="1809367" cy="18093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941" y="3982718"/>
            <a:ext cx="1809366" cy="1788163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Bob uses Thunderbird to write his mail.…"/>
          <p:cNvSpPr txBox="1"/>
          <p:nvPr/>
        </p:nvSpPr>
        <p:spPr>
          <a:xfrm>
            <a:off x="3277100" y="2856442"/>
            <a:ext cx="5998520" cy="49274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500"/>
            </a:pPr>
            <a:r>
              <a:t>Bob uses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Thunderbird</a:t>
            </a:r>
            <a:r>
              <a:t> to write his mail.</a:t>
            </a:r>
          </a:p>
          <a:p>
            <a:pPr>
              <a:defRPr sz="3500"/>
            </a:pPr>
          </a:p>
          <a:p>
            <a:pPr>
              <a:defRPr sz="3500"/>
            </a:pPr>
            <a:r>
              <a:t>Alice uses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MS Outlook</a:t>
            </a:r>
            <a:r>
              <a:t> to check and read her mails.</a:t>
            </a:r>
          </a:p>
          <a:p>
            <a:pPr>
              <a:defRPr sz="3500"/>
            </a:pPr>
          </a:p>
          <a:p>
            <a:pPr>
              <a:defRPr sz="3500"/>
            </a:pPr>
            <a:r>
              <a:t>In the technical specs (RFCs), these programs are called</a:t>
            </a:r>
          </a:p>
          <a:p>
            <a:pPr>
              <a:defRPr b="1" sz="3500">
                <a:latin typeface="+mn-lt"/>
                <a:ea typeface="+mn-ea"/>
                <a:cs typeface="+mn-cs"/>
                <a:sym typeface="Helvetica Neue"/>
              </a:defRPr>
            </a:pPr>
            <a:r>
              <a:t>Mail User Agents (MUA)</a:t>
            </a:r>
          </a:p>
        </p:txBody>
      </p:sp>
      <p:pic>
        <p:nvPicPr>
          <p:cNvPr id="27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6622" y="6018287"/>
            <a:ext cx="1669573" cy="16695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66526" y="5958992"/>
            <a:ext cx="1788163" cy="17881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BCBCB"/>
        </a:solid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BCBCB"/>
        </a:solid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